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
  </p:handoutMasterIdLst>
  <p:sldIdLst>
    <p:sldId id="257" r:id="rId2"/>
    <p:sldId id="288" r:id="rId3"/>
    <p:sldId id="262" r:id="rId4"/>
    <p:sldId id="285" r:id="rId5"/>
    <p:sldId id="289" r:id="rId6"/>
    <p:sldId id="290" r:id="rId7"/>
    <p:sldId id="291" r:id="rId8"/>
    <p:sldId id="292" r:id="rId9"/>
    <p:sldId id="293" r:id="rId10"/>
    <p:sldId id="294" r:id="rId11"/>
    <p:sldId id="295" r:id="rId12"/>
    <p:sldId id="296" r:id="rId13"/>
    <p:sldId id="297" r:id="rId14"/>
    <p:sldId id="298" r:id="rId15"/>
    <p:sldId id="301" r:id="rId16"/>
    <p:sldId id="299" r:id="rId17"/>
    <p:sldId id="300" r:id="rId18"/>
    <p:sldId id="302" r:id="rId19"/>
    <p:sldId id="303" r:id="rId20"/>
    <p:sldId id="305" r:id="rId21"/>
  </p:sldIdLst>
  <p:sldSz cx="12192000" cy="6858000"/>
  <p:notesSz cx="7010400" cy="9296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L"/>
          </a:p>
        </p:txBody>
      </p:sp>
      <p:sp>
        <p:nvSpPr>
          <p:cNvPr id="3" name="Marcador de fecha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4A15E99-512A-4055-ADCF-392CA3CA44C2}" type="datetimeFigureOut">
              <a:rPr lang="es-CL" smtClean="0"/>
              <a:t>04-04-2018</a:t>
            </a:fld>
            <a:endParaRPr lang="es-CL"/>
          </a:p>
        </p:txBody>
      </p:sp>
      <p:sp>
        <p:nvSpPr>
          <p:cNvPr id="4" name="Marcador de pie de página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s-CL"/>
          </a:p>
        </p:txBody>
      </p:sp>
      <p:sp>
        <p:nvSpPr>
          <p:cNvPr id="5" name="Marcador de número de diapositiva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2586049-912F-4C00-BFDD-4F69509F71B6}" type="slidenum">
              <a:rPr lang="es-CL" smtClean="0"/>
              <a:t>‹Nº›</a:t>
            </a:fld>
            <a:endParaRPr lang="es-CL"/>
          </a:p>
        </p:txBody>
      </p:sp>
    </p:spTree>
    <p:extLst>
      <p:ext uri="{BB962C8B-B14F-4D97-AF65-F5344CB8AC3E}">
        <p14:creationId xmlns:p14="http://schemas.microsoft.com/office/powerpoint/2010/main" val="116919955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CL"/>
          </a:p>
        </p:txBody>
      </p:sp>
      <p:sp>
        <p:nvSpPr>
          <p:cNvPr id="4" name="Marcador de fecha 3"/>
          <p:cNvSpPr>
            <a:spLocks noGrp="1"/>
          </p:cNvSpPr>
          <p:nvPr>
            <p:ph type="dt" sz="half" idx="10"/>
          </p:nvPr>
        </p:nvSpPr>
        <p:spPr/>
        <p:txBody>
          <a:bodyPr/>
          <a:lstStyle/>
          <a:p>
            <a:fld id="{93CC5513-C85E-4AD1-A65A-6CD5F635E02A}" type="datetimeFigureOut">
              <a:rPr lang="es-CL" smtClean="0"/>
              <a:t>04-04-2018</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A58958B5-6A0E-49C6-8DB3-8E961DB63449}" type="slidenum">
              <a:rPr lang="es-CL" smtClean="0"/>
              <a:t>‹Nº›</a:t>
            </a:fld>
            <a:endParaRPr lang="es-CL"/>
          </a:p>
        </p:txBody>
      </p:sp>
    </p:spTree>
    <p:extLst>
      <p:ext uri="{BB962C8B-B14F-4D97-AF65-F5344CB8AC3E}">
        <p14:creationId xmlns:p14="http://schemas.microsoft.com/office/powerpoint/2010/main" val="2093744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93CC5513-C85E-4AD1-A65A-6CD5F635E02A}" type="datetimeFigureOut">
              <a:rPr lang="es-CL" smtClean="0"/>
              <a:t>04-04-2018</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A58958B5-6A0E-49C6-8DB3-8E961DB63449}" type="slidenum">
              <a:rPr lang="es-CL" smtClean="0"/>
              <a:t>‹Nº›</a:t>
            </a:fld>
            <a:endParaRPr lang="es-CL"/>
          </a:p>
        </p:txBody>
      </p:sp>
    </p:spTree>
    <p:extLst>
      <p:ext uri="{BB962C8B-B14F-4D97-AF65-F5344CB8AC3E}">
        <p14:creationId xmlns:p14="http://schemas.microsoft.com/office/powerpoint/2010/main" val="3120587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93CC5513-C85E-4AD1-A65A-6CD5F635E02A}" type="datetimeFigureOut">
              <a:rPr lang="es-CL" smtClean="0"/>
              <a:t>04-04-2018</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A58958B5-6A0E-49C6-8DB3-8E961DB63449}" type="slidenum">
              <a:rPr lang="es-CL" smtClean="0"/>
              <a:t>‹Nº›</a:t>
            </a:fld>
            <a:endParaRPr lang="es-CL"/>
          </a:p>
        </p:txBody>
      </p:sp>
    </p:spTree>
    <p:extLst>
      <p:ext uri="{BB962C8B-B14F-4D97-AF65-F5344CB8AC3E}">
        <p14:creationId xmlns:p14="http://schemas.microsoft.com/office/powerpoint/2010/main" val="3173119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Imagen 6" descr="fondo3-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2019"/>
            <a:ext cx="5550459" cy="4955413"/>
          </a:xfrm>
          <a:prstGeom prst="rect">
            <a:avLst/>
          </a:prstGeom>
        </p:spPr>
      </p:pic>
      <p:pic>
        <p:nvPicPr>
          <p:cNvPr id="8" name="Imagen 7" descr="logo_udla-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55924" y="162019"/>
            <a:ext cx="1961262" cy="683918"/>
          </a:xfrm>
          <a:prstGeom prst="rect">
            <a:avLst/>
          </a:prstGeom>
        </p:spPr>
      </p:pic>
      <p:sp>
        <p:nvSpPr>
          <p:cNvPr id="9" name="Rectángulo 8"/>
          <p:cNvSpPr/>
          <p:nvPr userDrawn="1"/>
        </p:nvSpPr>
        <p:spPr>
          <a:xfrm>
            <a:off x="0" y="6609601"/>
            <a:ext cx="12192000" cy="248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
              <a:solidFill>
                <a:prstClr val="white">
                  <a:lumMod val="50000"/>
                </a:prstClr>
              </a:solidFill>
            </a:endParaRPr>
          </a:p>
        </p:txBody>
      </p:sp>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93CC5513-C85E-4AD1-A65A-6CD5F635E02A}" type="datetimeFigureOut">
              <a:rPr lang="es-CL" smtClean="0"/>
              <a:t>04-04-2018</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A58958B5-6A0E-49C6-8DB3-8E961DB63449}" type="slidenum">
              <a:rPr lang="es-CL" smtClean="0"/>
              <a:t>‹Nº›</a:t>
            </a:fld>
            <a:endParaRPr lang="es-CL"/>
          </a:p>
        </p:txBody>
      </p:sp>
    </p:spTree>
    <p:extLst>
      <p:ext uri="{BB962C8B-B14F-4D97-AF65-F5344CB8AC3E}">
        <p14:creationId xmlns:p14="http://schemas.microsoft.com/office/powerpoint/2010/main" val="4156801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93CC5513-C85E-4AD1-A65A-6CD5F635E02A}" type="datetimeFigureOut">
              <a:rPr lang="es-CL" smtClean="0"/>
              <a:t>04-04-2018</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A58958B5-6A0E-49C6-8DB3-8E961DB63449}" type="slidenum">
              <a:rPr lang="es-CL" smtClean="0"/>
              <a:t>‹Nº›</a:t>
            </a:fld>
            <a:endParaRPr lang="es-CL"/>
          </a:p>
        </p:txBody>
      </p:sp>
    </p:spTree>
    <p:extLst>
      <p:ext uri="{BB962C8B-B14F-4D97-AF65-F5344CB8AC3E}">
        <p14:creationId xmlns:p14="http://schemas.microsoft.com/office/powerpoint/2010/main" val="398244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fecha 4"/>
          <p:cNvSpPr>
            <a:spLocks noGrp="1"/>
          </p:cNvSpPr>
          <p:nvPr>
            <p:ph type="dt" sz="half" idx="10"/>
          </p:nvPr>
        </p:nvSpPr>
        <p:spPr/>
        <p:txBody>
          <a:bodyPr/>
          <a:lstStyle/>
          <a:p>
            <a:fld id="{93CC5513-C85E-4AD1-A65A-6CD5F635E02A}" type="datetimeFigureOut">
              <a:rPr lang="es-CL" smtClean="0"/>
              <a:t>04-04-2018</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A58958B5-6A0E-49C6-8DB3-8E961DB63449}" type="slidenum">
              <a:rPr lang="es-CL" smtClean="0"/>
              <a:t>‹Nº›</a:t>
            </a:fld>
            <a:endParaRPr lang="es-CL"/>
          </a:p>
        </p:txBody>
      </p:sp>
    </p:spTree>
    <p:extLst>
      <p:ext uri="{BB962C8B-B14F-4D97-AF65-F5344CB8AC3E}">
        <p14:creationId xmlns:p14="http://schemas.microsoft.com/office/powerpoint/2010/main" val="2827263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Marcador de fecha 6"/>
          <p:cNvSpPr>
            <a:spLocks noGrp="1"/>
          </p:cNvSpPr>
          <p:nvPr>
            <p:ph type="dt" sz="half" idx="10"/>
          </p:nvPr>
        </p:nvSpPr>
        <p:spPr/>
        <p:txBody>
          <a:bodyPr/>
          <a:lstStyle/>
          <a:p>
            <a:fld id="{93CC5513-C85E-4AD1-A65A-6CD5F635E02A}" type="datetimeFigureOut">
              <a:rPr lang="es-CL" smtClean="0"/>
              <a:t>04-04-2018</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A58958B5-6A0E-49C6-8DB3-8E961DB63449}" type="slidenum">
              <a:rPr lang="es-CL" smtClean="0"/>
              <a:t>‹Nº›</a:t>
            </a:fld>
            <a:endParaRPr lang="es-CL"/>
          </a:p>
        </p:txBody>
      </p:sp>
    </p:spTree>
    <p:extLst>
      <p:ext uri="{BB962C8B-B14F-4D97-AF65-F5344CB8AC3E}">
        <p14:creationId xmlns:p14="http://schemas.microsoft.com/office/powerpoint/2010/main" val="3972892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fecha 2"/>
          <p:cNvSpPr>
            <a:spLocks noGrp="1"/>
          </p:cNvSpPr>
          <p:nvPr>
            <p:ph type="dt" sz="half" idx="10"/>
          </p:nvPr>
        </p:nvSpPr>
        <p:spPr/>
        <p:txBody>
          <a:bodyPr/>
          <a:lstStyle/>
          <a:p>
            <a:fld id="{93CC5513-C85E-4AD1-A65A-6CD5F635E02A}" type="datetimeFigureOut">
              <a:rPr lang="es-CL" smtClean="0"/>
              <a:t>04-04-2018</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A58958B5-6A0E-49C6-8DB3-8E961DB63449}" type="slidenum">
              <a:rPr lang="es-CL" smtClean="0"/>
              <a:t>‹Nº›</a:t>
            </a:fld>
            <a:endParaRPr lang="es-CL"/>
          </a:p>
        </p:txBody>
      </p:sp>
    </p:spTree>
    <p:extLst>
      <p:ext uri="{BB962C8B-B14F-4D97-AF65-F5344CB8AC3E}">
        <p14:creationId xmlns:p14="http://schemas.microsoft.com/office/powerpoint/2010/main" val="914993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3CC5513-C85E-4AD1-A65A-6CD5F635E02A}" type="datetimeFigureOut">
              <a:rPr lang="es-CL" smtClean="0"/>
              <a:t>04-04-2018</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A58958B5-6A0E-49C6-8DB3-8E961DB63449}" type="slidenum">
              <a:rPr lang="es-CL" smtClean="0"/>
              <a:t>‹Nº›</a:t>
            </a:fld>
            <a:endParaRPr lang="es-CL"/>
          </a:p>
        </p:txBody>
      </p:sp>
    </p:spTree>
    <p:extLst>
      <p:ext uri="{BB962C8B-B14F-4D97-AF65-F5344CB8AC3E}">
        <p14:creationId xmlns:p14="http://schemas.microsoft.com/office/powerpoint/2010/main" val="3645478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93CC5513-C85E-4AD1-A65A-6CD5F635E02A}" type="datetimeFigureOut">
              <a:rPr lang="es-CL" smtClean="0"/>
              <a:t>04-04-2018</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A58958B5-6A0E-49C6-8DB3-8E961DB63449}" type="slidenum">
              <a:rPr lang="es-CL" smtClean="0"/>
              <a:t>‹Nº›</a:t>
            </a:fld>
            <a:endParaRPr lang="es-CL"/>
          </a:p>
        </p:txBody>
      </p:sp>
    </p:spTree>
    <p:extLst>
      <p:ext uri="{BB962C8B-B14F-4D97-AF65-F5344CB8AC3E}">
        <p14:creationId xmlns:p14="http://schemas.microsoft.com/office/powerpoint/2010/main" val="2305955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93CC5513-C85E-4AD1-A65A-6CD5F635E02A}" type="datetimeFigureOut">
              <a:rPr lang="es-CL" smtClean="0"/>
              <a:t>04-04-2018</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A58958B5-6A0E-49C6-8DB3-8E961DB63449}" type="slidenum">
              <a:rPr lang="es-CL" smtClean="0"/>
              <a:t>‹Nº›</a:t>
            </a:fld>
            <a:endParaRPr lang="es-CL"/>
          </a:p>
        </p:txBody>
      </p:sp>
    </p:spTree>
    <p:extLst>
      <p:ext uri="{BB962C8B-B14F-4D97-AF65-F5344CB8AC3E}">
        <p14:creationId xmlns:p14="http://schemas.microsoft.com/office/powerpoint/2010/main" val="565753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CC5513-C85E-4AD1-A65A-6CD5F635E02A}" type="datetimeFigureOut">
              <a:rPr lang="es-CL" smtClean="0"/>
              <a:t>04-04-2018</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8958B5-6A0E-49C6-8DB3-8E961DB63449}" type="slidenum">
              <a:rPr lang="es-CL" smtClean="0"/>
              <a:t>‹Nº›</a:t>
            </a:fld>
            <a:endParaRPr lang="es-CL"/>
          </a:p>
        </p:txBody>
      </p:sp>
    </p:spTree>
    <p:extLst>
      <p:ext uri="{BB962C8B-B14F-4D97-AF65-F5344CB8AC3E}">
        <p14:creationId xmlns:p14="http://schemas.microsoft.com/office/powerpoint/2010/main" val="2753373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fondo3-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019"/>
            <a:ext cx="5550459" cy="4955413"/>
          </a:xfrm>
          <a:prstGeom prst="rect">
            <a:avLst/>
          </a:prstGeom>
        </p:spPr>
      </p:pic>
      <p:pic>
        <p:nvPicPr>
          <p:cNvPr id="4" name="Imagen 3" descr="logo_udla-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5665" y="317192"/>
            <a:ext cx="3750935" cy="1026872"/>
          </a:xfrm>
          <a:prstGeom prst="rect">
            <a:avLst/>
          </a:prstGeom>
        </p:spPr>
      </p:pic>
      <p:sp>
        <p:nvSpPr>
          <p:cNvPr id="5" name="1 CuadroTexto"/>
          <p:cNvSpPr txBox="1"/>
          <p:nvPr/>
        </p:nvSpPr>
        <p:spPr>
          <a:xfrm>
            <a:off x="3093359" y="4067162"/>
            <a:ext cx="8863241" cy="2308324"/>
          </a:xfrm>
          <a:prstGeom prst="rect">
            <a:avLst/>
          </a:prstGeom>
          <a:noFill/>
        </p:spPr>
        <p:txBody>
          <a:bodyPr wrap="square" rtlCol="0">
            <a:spAutoFit/>
          </a:bodyPr>
          <a:lstStyle/>
          <a:p>
            <a:pPr algn="r">
              <a:defRPr/>
            </a:pPr>
            <a:r>
              <a:rPr lang="es-CL" sz="3600" b="1" dirty="0" smtClean="0">
                <a:solidFill>
                  <a:prstClr val="black"/>
                </a:solidFill>
                <a:cs typeface="Calibri"/>
              </a:rPr>
              <a:t>Informática y Gráfica Computacional 2018 EVE194 – NRC7696  </a:t>
            </a:r>
          </a:p>
          <a:p>
            <a:pPr algn="r">
              <a:defRPr/>
            </a:pPr>
            <a:r>
              <a:rPr lang="es-CL" sz="3600" b="1" i="1" dirty="0" smtClean="0">
                <a:solidFill>
                  <a:srgbClr val="FF0000"/>
                </a:solidFill>
                <a:cs typeface="Calibri"/>
              </a:rPr>
              <a:t>Profesor: </a:t>
            </a:r>
            <a:r>
              <a:rPr lang="es-CL" sz="3600" b="1" i="1" dirty="0" smtClean="0">
                <a:solidFill>
                  <a:srgbClr val="FF0000"/>
                </a:solidFill>
                <a:cs typeface="Calibri"/>
              </a:rPr>
              <a:t>Mauricio Daza</a:t>
            </a:r>
            <a:endParaRPr lang="es-CL" sz="3600" b="1" i="1" dirty="0" smtClean="0">
              <a:solidFill>
                <a:srgbClr val="FF0000"/>
              </a:solidFill>
              <a:cs typeface="Calibri"/>
            </a:endParaRPr>
          </a:p>
          <a:p>
            <a:pPr algn="r">
              <a:defRPr/>
            </a:pPr>
            <a:r>
              <a:rPr lang="es-CL" sz="3600" b="1" i="1" dirty="0" smtClean="0">
                <a:solidFill>
                  <a:srgbClr val="FF0000"/>
                </a:solidFill>
                <a:cs typeface="Calibri"/>
              </a:rPr>
              <a:t>mdazar@udla.cl </a:t>
            </a:r>
            <a:endParaRPr lang="es-CL" sz="3600" b="1" i="1" dirty="0" smtClean="0">
              <a:solidFill>
                <a:srgbClr val="FF0000"/>
              </a:solidFill>
              <a:cs typeface="Calibri"/>
            </a:endParaRPr>
          </a:p>
        </p:txBody>
      </p:sp>
      <p:sp>
        <p:nvSpPr>
          <p:cNvPr id="3" name="Rectángulo 2"/>
          <p:cNvSpPr/>
          <p:nvPr/>
        </p:nvSpPr>
        <p:spPr>
          <a:xfrm>
            <a:off x="0" y="6609601"/>
            <a:ext cx="12192000" cy="248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
              <a:solidFill>
                <a:prstClr val="white">
                  <a:lumMod val="50000"/>
                </a:prstClr>
              </a:solidFill>
            </a:endParaRPr>
          </a:p>
        </p:txBody>
      </p:sp>
    </p:spTree>
    <p:extLst>
      <p:ext uri="{BB962C8B-B14F-4D97-AF65-F5344CB8AC3E}">
        <p14:creationId xmlns:p14="http://schemas.microsoft.com/office/powerpoint/2010/main" val="2178082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Elementos de las diapositivas</a:t>
            </a:r>
            <a:br>
              <a:rPr lang="es-ES" b="1" dirty="0"/>
            </a:br>
            <a:endParaRPr lang="es-ES" dirty="0"/>
          </a:p>
        </p:txBody>
      </p:sp>
      <p:sp>
        <p:nvSpPr>
          <p:cNvPr id="3" name="2 Marcador de contenido"/>
          <p:cNvSpPr>
            <a:spLocks noGrp="1"/>
          </p:cNvSpPr>
          <p:nvPr>
            <p:ph idx="1"/>
          </p:nvPr>
        </p:nvSpPr>
        <p:spPr/>
        <p:txBody>
          <a:bodyPr/>
          <a:lstStyle/>
          <a:p>
            <a:r>
              <a:rPr lang="es-ES" dirty="0"/>
              <a:t>Cuando se crea una diapositiva, se puede elegir diseños de diapositivas predefinidos, disponibles en las opciones de lista del ícono </a:t>
            </a:r>
            <a:r>
              <a:rPr lang="es-ES" b="1" dirty="0"/>
              <a:t>Nueva diapositiva</a:t>
            </a:r>
            <a:r>
              <a:rPr lang="es-ES" dirty="0"/>
              <a:t>. Cada uno de esos </a:t>
            </a:r>
            <a:r>
              <a:rPr lang="es-ES" dirty="0" err="1"/>
              <a:t>autodiseños</a:t>
            </a:r>
            <a:r>
              <a:rPr lang="es-ES" dirty="0"/>
              <a:t> contiene elementos, llamados </a:t>
            </a:r>
            <a:r>
              <a:rPr lang="es-ES" b="1" dirty="0"/>
              <a:t>marcadores de posición</a:t>
            </a:r>
            <a:r>
              <a:rPr lang="es-ES" dirty="0"/>
              <a:t>, en los cuales es posible ingresar el texto o los objetos que contendrá la diapositiva.</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3912" y="3861049"/>
            <a:ext cx="1953112" cy="2541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4311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Diseño de la presentación</a:t>
            </a:r>
            <a:endParaRPr lang="es-ES" dirty="0"/>
          </a:p>
        </p:txBody>
      </p:sp>
      <p:sp>
        <p:nvSpPr>
          <p:cNvPr id="3" name="2 Marcador de contenido"/>
          <p:cNvSpPr>
            <a:spLocks noGrp="1"/>
          </p:cNvSpPr>
          <p:nvPr>
            <p:ph idx="1"/>
          </p:nvPr>
        </p:nvSpPr>
        <p:spPr/>
        <p:txBody>
          <a:bodyPr/>
          <a:lstStyle/>
          <a:p>
            <a:endParaRPr lang="es-E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798" y="1916832"/>
            <a:ext cx="8442666" cy="228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0664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Plantillas de diseño</a:t>
            </a:r>
          </a:p>
        </p:txBody>
      </p:sp>
      <p:sp>
        <p:nvSpPr>
          <p:cNvPr id="3" name="2 Marcador de contenido"/>
          <p:cNvSpPr>
            <a:spLocks noGrp="1"/>
          </p:cNvSpPr>
          <p:nvPr>
            <p:ph idx="1"/>
          </p:nvPr>
        </p:nvSpPr>
        <p:spPr/>
        <p:txBody>
          <a:bodyPr/>
          <a:lstStyle/>
          <a:p>
            <a:endParaRPr lang="es-E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1704" y="1772816"/>
            <a:ext cx="5520482" cy="444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0661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Animación y transición</a:t>
            </a:r>
            <a:endParaRPr lang="es-ES" dirty="0"/>
          </a:p>
        </p:txBody>
      </p:sp>
      <p:sp>
        <p:nvSpPr>
          <p:cNvPr id="3" name="2 Marcador de contenido"/>
          <p:cNvSpPr>
            <a:spLocks noGrp="1"/>
          </p:cNvSpPr>
          <p:nvPr>
            <p:ph idx="1"/>
          </p:nvPr>
        </p:nvSpPr>
        <p:spPr/>
        <p:txBody>
          <a:bodyPr>
            <a:normAutofit lnSpcReduction="10000"/>
          </a:bodyPr>
          <a:lstStyle/>
          <a:p>
            <a:r>
              <a:rPr lang="es-ES" dirty="0"/>
              <a:t>Se denomina animación a los efectos asignados a los elementos que componen las diapositivas.</a:t>
            </a:r>
          </a:p>
          <a:p>
            <a:r>
              <a:rPr lang="es-ES" dirty="0"/>
              <a:t>A cada uno de estos elementos es posible agregarle un efecto que no tiene otro propósito que el de llamar la atención del auditorio sobre los temas que se propone exponer. No obstante, no debe abusar de ellos, porque puede ser que produzcan el efecto contrario; esto es, que el auditorio se distraiga del contenido de la exposición.</a:t>
            </a:r>
          </a:p>
          <a:p>
            <a:r>
              <a:rPr lang="es-ES" dirty="0"/>
              <a:t>La transición en cambio corresponde a los efectos e intervalos de tiempo con que aparecerán las diapositivas en la pantalla, elementos que pueden ser definidos para todas o algunas de las diapositivas de la presentación.</a:t>
            </a:r>
          </a:p>
        </p:txBody>
      </p:sp>
    </p:spTree>
    <p:extLst>
      <p:ext uri="{BB962C8B-B14F-4D97-AF65-F5344CB8AC3E}">
        <p14:creationId xmlns:p14="http://schemas.microsoft.com/office/powerpoint/2010/main" val="1832942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animación</a:t>
            </a:r>
            <a:endParaRPr lang="es-ES" dirty="0"/>
          </a:p>
        </p:txBody>
      </p:sp>
      <p:sp>
        <p:nvSpPr>
          <p:cNvPr id="3" name="2 Marcador de contenido"/>
          <p:cNvSpPr>
            <a:spLocks noGrp="1"/>
          </p:cNvSpPr>
          <p:nvPr>
            <p:ph idx="1"/>
          </p:nvPr>
        </p:nvSpPr>
        <p:spPr/>
        <p:txBody>
          <a:bodyPr/>
          <a:lstStyle/>
          <a:p>
            <a:r>
              <a:rPr lang="es-ES" dirty="0"/>
              <a:t>Efectos de animación</a:t>
            </a:r>
          </a:p>
          <a:p>
            <a:endParaRPr lang="es-ES" dirty="0"/>
          </a:p>
          <a:p>
            <a:r>
              <a:rPr lang="es-ES" dirty="0"/>
              <a:t>Intervalos</a:t>
            </a:r>
          </a:p>
          <a:p>
            <a:endParaRPr lang="es-ES" dirty="0"/>
          </a:p>
          <a:p>
            <a:r>
              <a:rPr lang="es-ES" dirty="0"/>
              <a:t>Orden de animación</a:t>
            </a:r>
          </a:p>
          <a:p>
            <a:endParaRPr lang="es-ES" dirty="0"/>
          </a:p>
        </p:txBody>
      </p:sp>
    </p:spTree>
    <p:extLst>
      <p:ext uri="{BB962C8B-B14F-4D97-AF65-F5344CB8AC3E}">
        <p14:creationId xmlns:p14="http://schemas.microsoft.com/office/powerpoint/2010/main" val="124268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Transición</a:t>
            </a:r>
            <a:endParaRPr lang="es-ES" dirty="0"/>
          </a:p>
        </p:txBody>
      </p:sp>
      <p:sp>
        <p:nvSpPr>
          <p:cNvPr id="3" name="2 Marcador de contenido"/>
          <p:cNvSpPr>
            <a:spLocks noGrp="1"/>
          </p:cNvSpPr>
          <p:nvPr>
            <p:ph idx="1"/>
          </p:nvPr>
        </p:nvSpPr>
        <p:spPr/>
        <p:txBody>
          <a:bodyPr/>
          <a:lstStyle/>
          <a:p>
            <a:r>
              <a:rPr lang="es-ES" dirty="0"/>
              <a:t>Hasta ahora, solamente ha definido efectos para los objetos incluidos en las diapositivas (textos, imágenes o gráficos). Pero este tipo de animaciones también puede establecerlas para las diapositivas completas. Esto es, puede determinar el movimiento o efecto con que se presentará cada diapositiva en la pantalla. Esta opción como ya vimos se denomina transición de diapositivas.</a:t>
            </a:r>
          </a:p>
        </p:txBody>
      </p:sp>
    </p:spTree>
    <p:extLst>
      <p:ext uri="{BB962C8B-B14F-4D97-AF65-F5344CB8AC3E}">
        <p14:creationId xmlns:p14="http://schemas.microsoft.com/office/powerpoint/2010/main" val="2790430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Transición de diapositivas</a:t>
            </a:r>
          </a:p>
        </p:txBody>
      </p:sp>
      <p:sp>
        <p:nvSpPr>
          <p:cNvPr id="3" name="2 Marcador de contenido"/>
          <p:cNvSpPr>
            <a:spLocks noGrp="1"/>
          </p:cNvSpPr>
          <p:nvPr>
            <p:ph idx="1"/>
          </p:nvPr>
        </p:nvSpPr>
        <p:spPr/>
        <p:txBody>
          <a:bodyPr>
            <a:normAutofit/>
          </a:bodyPr>
          <a:lstStyle/>
          <a:p>
            <a:r>
              <a:rPr lang="es-ES" sz="1800" dirty="0"/>
              <a:t>Para aplicar un efecto de transición a la diapositiva seleccionada basta seleccionarlo de la galería de transiciones.</a:t>
            </a:r>
          </a:p>
          <a:p>
            <a:r>
              <a:rPr lang="es-ES" sz="1800" dirty="0"/>
              <a:t>Con las íconos del grupo </a:t>
            </a:r>
            <a:r>
              <a:rPr lang="es-ES" sz="1800" b="1" dirty="0"/>
              <a:t>Transición </a:t>
            </a:r>
            <a:r>
              <a:rPr lang="es-ES" sz="1800" dirty="0"/>
              <a:t>puede:</a:t>
            </a:r>
          </a:p>
          <a:p>
            <a:r>
              <a:rPr lang="es-ES" sz="1800" dirty="0"/>
              <a:t>Controlar la velocidad del efecto</a:t>
            </a:r>
          </a:p>
          <a:p>
            <a:r>
              <a:rPr lang="es-ES" sz="1800" dirty="0"/>
              <a:t>Aplicar un sonido</a:t>
            </a:r>
          </a:p>
          <a:p>
            <a:r>
              <a:rPr lang="es-ES" sz="1800" dirty="0"/>
              <a:t>Decidir si la diapositiva avanzará al hacer clic con el mouse o después de un intervalo de tiempo determinado.</a:t>
            </a:r>
          </a:p>
          <a:p>
            <a:r>
              <a:rPr lang="es-ES" sz="1800" dirty="0"/>
              <a:t>Aplicar el efecto a todas las diapositivas</a:t>
            </a:r>
          </a:p>
          <a:p>
            <a:r>
              <a:rPr lang="es-ES" sz="1800" dirty="0"/>
              <a:t>Reproducir el efecto seleccionado</a:t>
            </a:r>
          </a:p>
          <a:p>
            <a:r>
              <a:rPr lang="es-ES" sz="1800" dirty="0"/>
              <a:t>Ejecutar la presentación en pantalla completa a partir de la diapositiva seleccionada.</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544" y="5373216"/>
            <a:ext cx="847725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1918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Inserción de películas y sonidos</a:t>
            </a:r>
            <a:endParaRPr lang="es-ES" dirty="0"/>
          </a:p>
        </p:txBody>
      </p:sp>
      <p:sp>
        <p:nvSpPr>
          <p:cNvPr id="3" name="2 Marcador de contenido"/>
          <p:cNvSpPr>
            <a:spLocks noGrp="1"/>
          </p:cNvSpPr>
          <p:nvPr>
            <p:ph idx="1"/>
          </p:nvPr>
        </p:nvSpPr>
        <p:spPr/>
        <p:txBody>
          <a:bodyPr/>
          <a:lstStyle/>
          <a:p>
            <a:r>
              <a:rPr lang="es-ES" dirty="0"/>
              <a:t>Los sonidos y películas pueden insertarse como objetos en una presentación a través del ícono </a:t>
            </a:r>
            <a:r>
              <a:rPr lang="es-ES" b="1" dirty="0"/>
              <a:t>Clip multimedia </a:t>
            </a:r>
            <a:r>
              <a:rPr lang="es-ES" dirty="0"/>
              <a:t>del menú ficha </a:t>
            </a:r>
            <a:r>
              <a:rPr lang="es-ES" b="1" dirty="0"/>
              <a:t>Insertar</a:t>
            </a:r>
            <a:endParaRPr lang="es-E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1117" y="3140968"/>
            <a:ext cx="6841796" cy="2703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5088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Configuración de la acción</a:t>
            </a:r>
            <a:endParaRPr lang="es-ES" dirty="0"/>
          </a:p>
        </p:txBody>
      </p:sp>
      <p:sp>
        <p:nvSpPr>
          <p:cNvPr id="3" name="2 Marcador de contenido"/>
          <p:cNvSpPr>
            <a:spLocks noGrp="1"/>
          </p:cNvSpPr>
          <p:nvPr>
            <p:ph idx="1"/>
          </p:nvPr>
        </p:nvSpPr>
        <p:spPr/>
        <p:txBody>
          <a:bodyPr/>
          <a:lstStyle/>
          <a:p>
            <a:r>
              <a:rPr lang="es-ES" dirty="0"/>
              <a:t>Se denomina así un comando mediante el cual se pueden asignar acciones a ciertos objetos de la presentación. De esta forma se podría, por ejemplo, elaborar un menú para avanzar y retroceder por las diapositivas de una presentación o lograr que, al hacer clic en un objeto, se reproduzca un sonido, etc.</a:t>
            </a:r>
          </a:p>
        </p:txBody>
      </p:sp>
    </p:spTree>
    <p:extLst>
      <p:ext uri="{BB962C8B-B14F-4D97-AF65-F5344CB8AC3E}">
        <p14:creationId xmlns:p14="http://schemas.microsoft.com/office/powerpoint/2010/main" val="476546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378" y="764705"/>
            <a:ext cx="8861623" cy="5557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2737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_udla-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5924" y="162019"/>
            <a:ext cx="1961262" cy="683918"/>
          </a:xfrm>
          <a:prstGeom prst="rect">
            <a:avLst/>
          </a:prstGeom>
        </p:spPr>
      </p:pic>
      <p:sp>
        <p:nvSpPr>
          <p:cNvPr id="3" name="Rectángulo 2"/>
          <p:cNvSpPr/>
          <p:nvPr/>
        </p:nvSpPr>
        <p:spPr>
          <a:xfrm>
            <a:off x="0" y="6609601"/>
            <a:ext cx="12192000" cy="248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
              <a:solidFill>
                <a:prstClr val="white">
                  <a:lumMod val="50000"/>
                </a:prstClr>
              </a:solidFill>
            </a:endParaRPr>
          </a:p>
        </p:txBody>
      </p:sp>
      <p:sp>
        <p:nvSpPr>
          <p:cNvPr id="7" name="CuadroTexto 6"/>
          <p:cNvSpPr txBox="1"/>
          <p:nvPr/>
        </p:nvSpPr>
        <p:spPr>
          <a:xfrm>
            <a:off x="819806" y="850301"/>
            <a:ext cx="10980683" cy="400110"/>
          </a:xfrm>
          <a:prstGeom prst="rect">
            <a:avLst/>
          </a:prstGeom>
          <a:noFill/>
        </p:spPr>
        <p:txBody>
          <a:bodyPr wrap="square" rtlCol="0">
            <a:spAutoFit/>
          </a:bodyPr>
          <a:lstStyle/>
          <a:p>
            <a:r>
              <a:rPr lang="es-CL" u="sng" dirty="0" smtClean="0">
                <a:solidFill>
                  <a:schemeClr val="accent2">
                    <a:lumMod val="75000"/>
                  </a:schemeClr>
                </a:solidFill>
              </a:rPr>
              <a:t>                                                                                                                                               </a:t>
            </a:r>
            <a:r>
              <a:rPr lang="es-CL" sz="2000" u="sng" dirty="0" smtClean="0">
                <a:solidFill>
                  <a:schemeClr val="accent2">
                    <a:lumMod val="75000"/>
                  </a:schemeClr>
                </a:solidFill>
              </a:rPr>
              <a:t>Composición de la Cátedra N°1</a:t>
            </a:r>
            <a:endParaRPr lang="es-CL" sz="2000" u="sng" dirty="0">
              <a:solidFill>
                <a:schemeClr val="accent2">
                  <a:lumMod val="75000"/>
                </a:schemeClr>
              </a:solidFill>
            </a:endParaRPr>
          </a:p>
        </p:txBody>
      </p:sp>
      <p:sp>
        <p:nvSpPr>
          <p:cNvPr id="9" name="Rectángulo 8"/>
          <p:cNvSpPr/>
          <p:nvPr/>
        </p:nvSpPr>
        <p:spPr>
          <a:xfrm>
            <a:off x="1158765" y="1340069"/>
            <a:ext cx="10641724" cy="4893647"/>
          </a:xfrm>
          <a:prstGeom prst="rect">
            <a:avLst/>
          </a:prstGeom>
        </p:spPr>
        <p:txBody>
          <a:bodyPr wrap="square">
            <a:spAutoFit/>
          </a:bodyPr>
          <a:lstStyle/>
          <a:p>
            <a:r>
              <a:rPr lang="es-CL" sz="2400" u="sng" dirty="0"/>
              <a:t>Cátedra  1 (25%): </a:t>
            </a:r>
            <a:r>
              <a:rPr lang="es-CL" sz="2400" u="sng" dirty="0" smtClean="0"/>
              <a:t>Semana del </a:t>
            </a:r>
            <a:r>
              <a:rPr lang="es-CL" sz="2400" u="sng" dirty="0"/>
              <a:t>23 de </a:t>
            </a:r>
            <a:r>
              <a:rPr lang="es-CL" sz="2400" u="sng" dirty="0" smtClean="0"/>
              <a:t>abril:</a:t>
            </a:r>
          </a:p>
          <a:p>
            <a:r>
              <a:rPr lang="es-CL" sz="2400" b="1" dirty="0" smtClean="0">
                <a:solidFill>
                  <a:srgbClr val="FF0000"/>
                </a:solidFill>
              </a:rPr>
              <a:t> Quedan 3 semanas para la C1</a:t>
            </a:r>
          </a:p>
          <a:p>
            <a:endParaRPr lang="es-CL" sz="2400" b="1" dirty="0" smtClean="0"/>
          </a:p>
          <a:p>
            <a:r>
              <a:rPr lang="es-CL" sz="2400" b="1" dirty="0" smtClean="0"/>
              <a:t>20% </a:t>
            </a:r>
            <a:r>
              <a:rPr lang="es-CL" sz="2400" dirty="0" smtClean="0"/>
              <a:t>por entregas semanales individuales (CV y Tríptico)</a:t>
            </a:r>
          </a:p>
          <a:p>
            <a:endParaRPr lang="es-CL" sz="2400" b="1" dirty="0"/>
          </a:p>
          <a:p>
            <a:r>
              <a:rPr lang="es-CL" sz="2400" b="1" dirty="0"/>
              <a:t>6</a:t>
            </a:r>
            <a:r>
              <a:rPr lang="es-CL" sz="2400" b="1" dirty="0" smtClean="0"/>
              <a:t>0% </a:t>
            </a:r>
            <a:r>
              <a:rPr lang="es-CL" sz="2400" dirty="0" smtClean="0"/>
              <a:t>Proyecto (Debe ser enviado el día </a:t>
            </a:r>
            <a:r>
              <a:rPr lang="es-CL" sz="2400" b="1" dirty="0" smtClean="0">
                <a:solidFill>
                  <a:srgbClr val="FF0000"/>
                </a:solidFill>
              </a:rPr>
              <a:t>21 de Abril</a:t>
            </a:r>
            <a:r>
              <a:rPr lang="es-CL" sz="2400" dirty="0" smtClean="0"/>
              <a:t>)</a:t>
            </a:r>
          </a:p>
          <a:p>
            <a:r>
              <a:rPr lang="es-CL" sz="2400" b="1" dirty="0" smtClean="0"/>
              <a:t>	</a:t>
            </a:r>
            <a:r>
              <a:rPr lang="es-CL" sz="2400" dirty="0" smtClean="0"/>
              <a:t>P</a:t>
            </a:r>
            <a:r>
              <a:rPr lang="es-CL" sz="2400" i="1" dirty="0" smtClean="0"/>
              <a:t>royecto </a:t>
            </a:r>
            <a:r>
              <a:rPr lang="es-CL" sz="2400" i="1" dirty="0"/>
              <a:t>en </a:t>
            </a:r>
            <a:r>
              <a:rPr lang="es-CL" sz="2400" i="1" dirty="0" smtClean="0"/>
              <a:t>Word  con configuraciones solicitadas </a:t>
            </a:r>
            <a:r>
              <a:rPr lang="es-CL" sz="2400" b="1" i="1" dirty="0" smtClean="0"/>
              <a:t>(grupal</a:t>
            </a:r>
            <a:r>
              <a:rPr lang="es-CL" sz="2400" b="1" i="1" dirty="0" smtClean="0"/>
              <a:t>)</a:t>
            </a:r>
            <a:endParaRPr lang="es-CL" sz="2400" b="1" i="1" dirty="0">
              <a:solidFill>
                <a:srgbClr val="FF0000"/>
              </a:solidFill>
            </a:endParaRPr>
          </a:p>
          <a:p>
            <a:r>
              <a:rPr lang="es-CL" sz="2400" dirty="0" smtClean="0"/>
              <a:t>	Anexo N°1 Currículum Vitae de integrantes </a:t>
            </a:r>
            <a:r>
              <a:rPr lang="es-CL" sz="2400" b="1" dirty="0" smtClean="0"/>
              <a:t>(Individual</a:t>
            </a:r>
            <a:r>
              <a:rPr lang="es-CL" sz="2400" b="1" dirty="0" smtClean="0"/>
              <a:t>)</a:t>
            </a:r>
            <a:endParaRPr lang="es-CL" sz="2400" b="1" dirty="0" smtClean="0">
              <a:solidFill>
                <a:srgbClr val="FF0000"/>
              </a:solidFill>
            </a:endParaRPr>
          </a:p>
          <a:p>
            <a:r>
              <a:rPr lang="es-CL" sz="2400" i="1" dirty="0" smtClean="0"/>
              <a:t>	Anexo N°2 Tríptico </a:t>
            </a:r>
            <a:r>
              <a:rPr lang="es-CL" sz="2400" b="1" i="1" dirty="0" smtClean="0"/>
              <a:t>(Individual)</a:t>
            </a:r>
            <a:endParaRPr lang="es-CL" sz="2400" b="1" dirty="0" smtClean="0"/>
          </a:p>
          <a:p>
            <a:r>
              <a:rPr lang="es-CL" sz="2400" i="1" dirty="0" smtClean="0"/>
              <a:t>	Diseño </a:t>
            </a:r>
            <a:r>
              <a:rPr lang="es-CL" sz="2400" i="1" dirty="0"/>
              <a:t>del </a:t>
            </a:r>
            <a:r>
              <a:rPr lang="es-CL" sz="2400" i="1" dirty="0" err="1"/>
              <a:t>Power</a:t>
            </a:r>
            <a:r>
              <a:rPr lang="es-CL" sz="2400" i="1" dirty="0"/>
              <a:t> </a:t>
            </a:r>
            <a:r>
              <a:rPr lang="es-CL" sz="2400" i="1" dirty="0" smtClean="0"/>
              <a:t>Point </a:t>
            </a:r>
            <a:r>
              <a:rPr lang="es-CL" sz="2400" b="1" i="1" dirty="0" smtClean="0"/>
              <a:t>(grupal)</a:t>
            </a:r>
            <a:endParaRPr lang="es-CL" sz="2400" b="1" i="1" dirty="0"/>
          </a:p>
          <a:p>
            <a:endParaRPr lang="es-CL" sz="2400" dirty="0" smtClean="0"/>
          </a:p>
          <a:p>
            <a:r>
              <a:rPr lang="es-CL" sz="2400" b="1" dirty="0" smtClean="0"/>
              <a:t>20 %</a:t>
            </a:r>
            <a:r>
              <a:rPr lang="es-CL" sz="2400" dirty="0" smtClean="0"/>
              <a:t> Presentación grupal en </a:t>
            </a:r>
            <a:r>
              <a:rPr lang="es-CL" sz="2400" dirty="0" err="1" smtClean="0"/>
              <a:t>Power</a:t>
            </a:r>
            <a:r>
              <a:rPr lang="es-CL" sz="2400" dirty="0" smtClean="0"/>
              <a:t> Point del Proyecto </a:t>
            </a:r>
            <a:r>
              <a:rPr lang="es-CL" sz="2400" b="1" dirty="0" smtClean="0"/>
              <a:t>(evaluación individual</a:t>
            </a:r>
            <a:r>
              <a:rPr lang="es-CL" sz="2400" dirty="0" smtClean="0"/>
              <a:t>) </a:t>
            </a:r>
            <a:r>
              <a:rPr lang="es-CL" sz="2400" b="1" dirty="0" smtClean="0">
                <a:solidFill>
                  <a:srgbClr val="FF0000"/>
                </a:solidFill>
              </a:rPr>
              <a:t>23 de abril.</a:t>
            </a:r>
            <a:endParaRPr lang="es-CL" sz="2400" b="1" dirty="0">
              <a:solidFill>
                <a:srgbClr val="FF0000"/>
              </a:solidFill>
            </a:endParaRPr>
          </a:p>
        </p:txBody>
      </p:sp>
    </p:spTree>
    <p:extLst>
      <p:ext uri="{BB962C8B-B14F-4D97-AF65-F5344CB8AC3E}">
        <p14:creationId xmlns:p14="http://schemas.microsoft.com/office/powerpoint/2010/main" val="25115041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fondo3-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019"/>
            <a:ext cx="5550459" cy="4955413"/>
          </a:xfrm>
          <a:prstGeom prst="rect">
            <a:avLst/>
          </a:prstGeom>
        </p:spPr>
      </p:pic>
      <p:sp>
        <p:nvSpPr>
          <p:cNvPr id="3" name="Rectángulo 2"/>
          <p:cNvSpPr/>
          <p:nvPr/>
        </p:nvSpPr>
        <p:spPr>
          <a:xfrm>
            <a:off x="0" y="6609601"/>
            <a:ext cx="12192000" cy="248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
              <a:solidFill>
                <a:prstClr val="white">
                  <a:lumMod val="50000"/>
                </a:prstClr>
              </a:solidFill>
            </a:endParaRPr>
          </a:p>
        </p:txBody>
      </p:sp>
      <p:sp>
        <p:nvSpPr>
          <p:cNvPr id="6" name="CuadroTexto 5"/>
          <p:cNvSpPr txBox="1"/>
          <p:nvPr/>
        </p:nvSpPr>
        <p:spPr>
          <a:xfrm>
            <a:off x="538654" y="845937"/>
            <a:ext cx="11114691" cy="3416320"/>
          </a:xfrm>
          <a:prstGeom prst="rect">
            <a:avLst/>
          </a:prstGeom>
          <a:noFill/>
        </p:spPr>
        <p:txBody>
          <a:bodyPr wrap="square" rtlCol="0">
            <a:spAutoFit/>
          </a:bodyPr>
          <a:lstStyle/>
          <a:p>
            <a:r>
              <a:rPr lang="es-CL" b="1" u="sng" dirty="0" smtClean="0">
                <a:solidFill>
                  <a:srgbClr val="FF0000"/>
                </a:solidFill>
              </a:rPr>
              <a:t>La estructura  de PPT</a:t>
            </a:r>
          </a:p>
          <a:p>
            <a:endParaRPr lang="es-CL" dirty="0" smtClean="0"/>
          </a:p>
          <a:p>
            <a:r>
              <a:rPr lang="es-CL" dirty="0" smtClean="0"/>
              <a:t>Diapositiva 1: Nombre del proyecto, integrantes (en orden alfabético y nombre del profesor, mes y año.</a:t>
            </a:r>
          </a:p>
          <a:p>
            <a:r>
              <a:rPr lang="es-CL" dirty="0"/>
              <a:t>	 </a:t>
            </a:r>
            <a:r>
              <a:rPr lang="es-CL" dirty="0" smtClean="0"/>
              <a:t>       Usar “transiciones” para presentar primera diapositiva </a:t>
            </a:r>
          </a:p>
          <a:p>
            <a:r>
              <a:rPr lang="es-CL" dirty="0"/>
              <a:t>Diapositiva </a:t>
            </a:r>
            <a:r>
              <a:rPr lang="es-CL" dirty="0" smtClean="0"/>
              <a:t>2: Índice</a:t>
            </a:r>
          </a:p>
          <a:p>
            <a:r>
              <a:rPr lang="es-CL" dirty="0"/>
              <a:t>Diapositiva </a:t>
            </a:r>
            <a:r>
              <a:rPr lang="es-CL" dirty="0" smtClean="0"/>
              <a:t>3: Objetivo del proyecto (señalar un objetivo general y al menos uno específico)</a:t>
            </a:r>
          </a:p>
          <a:p>
            <a:r>
              <a:rPr lang="es-CL" dirty="0"/>
              <a:t>	 </a:t>
            </a:r>
            <a:r>
              <a:rPr lang="es-CL" dirty="0" smtClean="0"/>
              <a:t>       Utilizar “Animaciones” para presentar los objetivos </a:t>
            </a:r>
          </a:p>
          <a:p>
            <a:r>
              <a:rPr lang="es-CL" dirty="0"/>
              <a:t>Diapositiva </a:t>
            </a:r>
            <a:r>
              <a:rPr lang="es-CL" dirty="0" smtClean="0"/>
              <a:t>4: Presentación de proyecto Desarrollo y explicación del proyecto</a:t>
            </a:r>
          </a:p>
          <a:p>
            <a:r>
              <a:rPr lang="es-CL" dirty="0"/>
              <a:t>	</a:t>
            </a:r>
            <a:r>
              <a:rPr lang="es-CL" dirty="0" smtClean="0"/>
              <a:t>        Insertar Imágenes y usar “animaciones” para presentar el proyecto</a:t>
            </a:r>
          </a:p>
          <a:p>
            <a:r>
              <a:rPr lang="es-CL" dirty="0" smtClean="0"/>
              <a:t>Diapositiva 5: Recursos Humanos </a:t>
            </a:r>
          </a:p>
          <a:p>
            <a:r>
              <a:rPr lang="es-CL" dirty="0" smtClean="0"/>
              <a:t>Diapositiva 6: </a:t>
            </a:r>
            <a:r>
              <a:rPr lang="es-CL" dirty="0"/>
              <a:t>C</a:t>
            </a:r>
            <a:r>
              <a:rPr lang="es-CL" dirty="0" smtClean="0"/>
              <a:t>osto y gastos </a:t>
            </a:r>
          </a:p>
          <a:p>
            <a:r>
              <a:rPr lang="es-CL" dirty="0" smtClean="0"/>
              <a:t>Diapositiva 7: anexos (tríptico) </a:t>
            </a:r>
          </a:p>
        </p:txBody>
      </p:sp>
      <p:sp>
        <p:nvSpPr>
          <p:cNvPr id="5" name="Rectángulo 4"/>
          <p:cNvSpPr/>
          <p:nvPr/>
        </p:nvSpPr>
        <p:spPr>
          <a:xfrm>
            <a:off x="538654" y="4597513"/>
            <a:ext cx="6096000" cy="1477328"/>
          </a:xfrm>
          <a:prstGeom prst="rect">
            <a:avLst/>
          </a:prstGeom>
        </p:spPr>
        <p:txBody>
          <a:bodyPr>
            <a:spAutoFit/>
          </a:bodyPr>
          <a:lstStyle/>
          <a:p>
            <a:r>
              <a:rPr lang="es-CL" dirty="0">
                <a:solidFill>
                  <a:srgbClr val="FF0000"/>
                </a:solidFill>
              </a:rPr>
              <a:t>Al final de la clase cada integrante del grupo debe enviar por mail su </a:t>
            </a:r>
            <a:r>
              <a:rPr lang="es-CL" dirty="0" err="1" smtClean="0">
                <a:solidFill>
                  <a:srgbClr val="FF0000"/>
                </a:solidFill>
              </a:rPr>
              <a:t>ppt</a:t>
            </a:r>
            <a:r>
              <a:rPr lang="es-CL" dirty="0" smtClean="0">
                <a:solidFill>
                  <a:srgbClr val="FF0000"/>
                </a:solidFill>
              </a:rPr>
              <a:t>.</a:t>
            </a:r>
            <a:endParaRPr lang="es-CL" dirty="0">
              <a:solidFill>
                <a:srgbClr val="FF0000"/>
              </a:solidFill>
            </a:endParaRPr>
          </a:p>
          <a:p>
            <a:endParaRPr lang="es-CL" dirty="0">
              <a:solidFill>
                <a:srgbClr val="FF0000"/>
              </a:solidFill>
            </a:endParaRPr>
          </a:p>
          <a:p>
            <a:r>
              <a:rPr lang="es-CL" dirty="0">
                <a:solidFill>
                  <a:srgbClr val="FF0000"/>
                </a:solidFill>
              </a:rPr>
              <a:t>NombreEstudiante_Actividad3.Docx</a:t>
            </a:r>
          </a:p>
          <a:p>
            <a:r>
              <a:rPr lang="es-CL" dirty="0">
                <a:solidFill>
                  <a:srgbClr val="FF0000"/>
                </a:solidFill>
              </a:rPr>
              <a:t>mail: </a:t>
            </a:r>
            <a:r>
              <a:rPr lang="es-CL" dirty="0" smtClean="0">
                <a:solidFill>
                  <a:srgbClr val="FF0000"/>
                </a:solidFill>
              </a:rPr>
              <a:t>mdazar@udla.cl</a:t>
            </a:r>
            <a:endParaRPr lang="es-CL" dirty="0">
              <a:solidFill>
                <a:srgbClr val="FF0000"/>
              </a:solidFill>
            </a:endParaRPr>
          </a:p>
        </p:txBody>
      </p:sp>
    </p:spTree>
    <p:extLst>
      <p:ext uri="{BB962C8B-B14F-4D97-AF65-F5344CB8AC3E}">
        <p14:creationId xmlns:p14="http://schemas.microsoft.com/office/powerpoint/2010/main" val="1488106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fondo3-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019"/>
            <a:ext cx="5550459" cy="4955413"/>
          </a:xfrm>
          <a:prstGeom prst="rect">
            <a:avLst/>
          </a:prstGeom>
        </p:spPr>
      </p:pic>
      <p:sp>
        <p:nvSpPr>
          <p:cNvPr id="3" name="Rectángulo 2"/>
          <p:cNvSpPr/>
          <p:nvPr/>
        </p:nvSpPr>
        <p:spPr>
          <a:xfrm>
            <a:off x="0" y="6609601"/>
            <a:ext cx="12192000" cy="248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
              <a:solidFill>
                <a:prstClr val="white">
                  <a:lumMod val="50000"/>
                </a:prstClr>
              </a:solidFill>
            </a:endParaRPr>
          </a:p>
        </p:txBody>
      </p:sp>
      <p:sp>
        <p:nvSpPr>
          <p:cNvPr id="6" name="Título 5"/>
          <p:cNvSpPr>
            <a:spLocks noGrp="1"/>
          </p:cNvSpPr>
          <p:nvPr>
            <p:ph type="title"/>
          </p:nvPr>
        </p:nvSpPr>
        <p:spPr>
          <a:xfrm>
            <a:off x="657896" y="-12037"/>
            <a:ext cx="10515600" cy="1325563"/>
          </a:xfrm>
        </p:spPr>
        <p:txBody>
          <a:bodyPr/>
          <a:lstStyle/>
          <a:p>
            <a:r>
              <a:rPr lang="es-CL" dirty="0" smtClean="0"/>
              <a:t>Programación de clases 	</a:t>
            </a:r>
            <a:endParaRPr lang="es-CL" dirty="0"/>
          </a:p>
        </p:txBody>
      </p:sp>
      <p:sp>
        <p:nvSpPr>
          <p:cNvPr id="7" name="Marcador de contenido 6"/>
          <p:cNvSpPr>
            <a:spLocks noGrp="1"/>
          </p:cNvSpPr>
          <p:nvPr>
            <p:ph idx="1"/>
          </p:nvPr>
        </p:nvSpPr>
        <p:spPr>
          <a:xfrm>
            <a:off x="684211" y="1147709"/>
            <a:ext cx="10515600" cy="4715807"/>
          </a:xfrm>
        </p:spPr>
        <p:txBody>
          <a:bodyPr>
            <a:normAutofit fontScale="92500" lnSpcReduction="20000"/>
          </a:bodyPr>
          <a:lstStyle/>
          <a:p>
            <a:pPr marL="0" indent="0">
              <a:buNone/>
            </a:pPr>
            <a:r>
              <a:rPr lang="es-CL" dirty="0" smtClean="0"/>
              <a:t>Clase 4: </a:t>
            </a:r>
          </a:p>
          <a:p>
            <a:pPr marL="0" indent="0">
              <a:buNone/>
            </a:pPr>
            <a:r>
              <a:rPr lang="es-CL" b="1" u="sng" dirty="0" smtClean="0"/>
              <a:t>Módulo 1 de </a:t>
            </a:r>
            <a:r>
              <a:rPr lang="es-CL" b="1" u="sng" dirty="0" smtClean="0"/>
              <a:t>08:30 a 09:30Hrs</a:t>
            </a:r>
            <a:endParaRPr lang="es-CL" b="1" u="sng" dirty="0"/>
          </a:p>
          <a:p>
            <a:pPr>
              <a:buFont typeface="Wingdings" panose="05000000000000000000" pitchFamily="2" charset="2"/>
              <a:buChar char="ü"/>
            </a:pPr>
            <a:r>
              <a:rPr lang="es-CL" dirty="0" smtClean="0"/>
              <a:t>Revisar comentarios de trabajos clase anterior (trabajos grupales y personales) y aplicar mejoras a los documentos </a:t>
            </a:r>
            <a:endParaRPr lang="es-CL" dirty="0"/>
          </a:p>
          <a:p>
            <a:pPr marL="0" indent="0">
              <a:buNone/>
            </a:pPr>
            <a:endParaRPr lang="es-CL" dirty="0" smtClean="0"/>
          </a:p>
          <a:p>
            <a:pPr marL="0" indent="0">
              <a:buNone/>
            </a:pPr>
            <a:r>
              <a:rPr lang="es-CL" b="1" u="sng" dirty="0" smtClean="0"/>
              <a:t>Módulo 2 de </a:t>
            </a:r>
            <a:r>
              <a:rPr lang="es-CL" b="1" u="sng" dirty="0" smtClean="0"/>
              <a:t>09:40 a 10:40hrs</a:t>
            </a:r>
            <a:endParaRPr lang="es-CL" b="1" u="sng" dirty="0" smtClean="0"/>
          </a:p>
          <a:p>
            <a:pPr>
              <a:buFont typeface="Wingdings" panose="05000000000000000000" pitchFamily="2" charset="2"/>
              <a:buChar char="ü"/>
            </a:pPr>
            <a:r>
              <a:rPr lang="es-CL" dirty="0" smtClean="0"/>
              <a:t>Creación de PPT</a:t>
            </a:r>
          </a:p>
          <a:p>
            <a:pPr marL="0" indent="0">
              <a:buNone/>
            </a:pPr>
            <a:endParaRPr lang="es-CL" dirty="0"/>
          </a:p>
          <a:p>
            <a:pPr marL="0" indent="0">
              <a:buNone/>
            </a:pPr>
            <a:r>
              <a:rPr lang="es-CL" sz="2600" dirty="0" smtClean="0">
                <a:solidFill>
                  <a:srgbClr val="FF0000"/>
                </a:solidFill>
              </a:rPr>
              <a:t>Al final de la clase cada integrante del grupo debe enviar por mail su triptico.</a:t>
            </a:r>
          </a:p>
          <a:p>
            <a:pPr marL="0" indent="0">
              <a:buNone/>
            </a:pPr>
            <a:endParaRPr lang="es-CL" sz="2600" dirty="0" smtClean="0">
              <a:solidFill>
                <a:srgbClr val="FF0000"/>
              </a:solidFill>
            </a:endParaRPr>
          </a:p>
          <a:p>
            <a:pPr marL="0" indent="0">
              <a:buNone/>
            </a:pPr>
            <a:r>
              <a:rPr lang="es-CL" sz="2600" dirty="0" smtClean="0">
                <a:solidFill>
                  <a:srgbClr val="FF0000"/>
                </a:solidFill>
              </a:rPr>
              <a:t>NombreEstudiante_Actividad3.Docx</a:t>
            </a:r>
          </a:p>
          <a:p>
            <a:pPr marL="0" indent="0">
              <a:buNone/>
            </a:pPr>
            <a:r>
              <a:rPr lang="es-CL" sz="2600" dirty="0" smtClean="0">
                <a:solidFill>
                  <a:srgbClr val="FF0000"/>
                </a:solidFill>
              </a:rPr>
              <a:t>mail</a:t>
            </a:r>
            <a:r>
              <a:rPr lang="es-CL" sz="2600" dirty="0">
                <a:solidFill>
                  <a:srgbClr val="FF0000"/>
                </a:solidFill>
              </a:rPr>
              <a:t>: </a:t>
            </a:r>
            <a:r>
              <a:rPr lang="es-CL" sz="2600" dirty="0" smtClean="0">
                <a:solidFill>
                  <a:srgbClr val="FF0000"/>
                </a:solidFill>
              </a:rPr>
              <a:t>mdazar@udla.cl</a:t>
            </a:r>
            <a:endParaRPr lang="es-CL" sz="2600" dirty="0">
              <a:solidFill>
                <a:srgbClr val="FF0000"/>
              </a:solidFill>
            </a:endParaRPr>
          </a:p>
          <a:p>
            <a:pPr marL="0" indent="0">
              <a:buNone/>
            </a:pPr>
            <a:endParaRPr lang="es-CL" sz="2600" dirty="0">
              <a:solidFill>
                <a:srgbClr val="FF0000"/>
              </a:solidFill>
            </a:endParaRPr>
          </a:p>
          <a:p>
            <a:pPr marL="0" indent="0">
              <a:buNone/>
            </a:pPr>
            <a:endParaRPr lang="es-CL" dirty="0" smtClean="0"/>
          </a:p>
        </p:txBody>
      </p:sp>
    </p:spTree>
    <p:extLst>
      <p:ext uri="{BB962C8B-B14F-4D97-AF65-F5344CB8AC3E}">
        <p14:creationId xmlns:p14="http://schemas.microsoft.com/office/powerpoint/2010/main" val="1944959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fondo3-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019"/>
            <a:ext cx="5550459" cy="4955413"/>
          </a:xfrm>
          <a:prstGeom prst="rect">
            <a:avLst/>
          </a:prstGeom>
        </p:spPr>
      </p:pic>
      <p:pic>
        <p:nvPicPr>
          <p:cNvPr id="4" name="Imagen 3" descr="logo_udla-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5924" y="162019"/>
            <a:ext cx="1961262" cy="683918"/>
          </a:xfrm>
          <a:prstGeom prst="rect">
            <a:avLst/>
          </a:prstGeom>
        </p:spPr>
      </p:pic>
      <p:sp>
        <p:nvSpPr>
          <p:cNvPr id="3" name="Rectángulo 2"/>
          <p:cNvSpPr/>
          <p:nvPr/>
        </p:nvSpPr>
        <p:spPr>
          <a:xfrm>
            <a:off x="0" y="6609601"/>
            <a:ext cx="12192000" cy="248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
              <a:solidFill>
                <a:prstClr val="white">
                  <a:lumMod val="50000"/>
                </a:prstClr>
              </a:solidFill>
            </a:endParaRPr>
          </a:p>
        </p:txBody>
      </p:sp>
      <p:sp>
        <p:nvSpPr>
          <p:cNvPr id="6" name="CuadroTexto 5"/>
          <p:cNvSpPr txBox="1"/>
          <p:nvPr/>
        </p:nvSpPr>
        <p:spPr>
          <a:xfrm>
            <a:off x="538654" y="845937"/>
            <a:ext cx="11114691" cy="3416320"/>
          </a:xfrm>
          <a:prstGeom prst="rect">
            <a:avLst/>
          </a:prstGeom>
          <a:noFill/>
        </p:spPr>
        <p:txBody>
          <a:bodyPr wrap="square" rtlCol="0">
            <a:spAutoFit/>
          </a:bodyPr>
          <a:lstStyle/>
          <a:p>
            <a:r>
              <a:rPr lang="es-CL" b="1" u="sng" dirty="0" smtClean="0">
                <a:solidFill>
                  <a:srgbClr val="FF0000"/>
                </a:solidFill>
              </a:rPr>
              <a:t>La estructura  de PPT</a:t>
            </a:r>
          </a:p>
          <a:p>
            <a:endParaRPr lang="es-CL" dirty="0" smtClean="0"/>
          </a:p>
          <a:p>
            <a:r>
              <a:rPr lang="es-CL" dirty="0" smtClean="0"/>
              <a:t>Diapositiva 1: Nombre del proyecto, integrantes (en orden alfabético y nombre del profesor, mes y año.</a:t>
            </a:r>
          </a:p>
          <a:p>
            <a:r>
              <a:rPr lang="es-CL" dirty="0"/>
              <a:t>	 </a:t>
            </a:r>
            <a:r>
              <a:rPr lang="es-CL" dirty="0" smtClean="0"/>
              <a:t>       Usar “transiciones” para presentar primera diapositiva </a:t>
            </a:r>
          </a:p>
          <a:p>
            <a:r>
              <a:rPr lang="es-CL" dirty="0"/>
              <a:t>Diapositiva </a:t>
            </a:r>
            <a:r>
              <a:rPr lang="es-CL" dirty="0" smtClean="0"/>
              <a:t>2: Índice</a:t>
            </a:r>
          </a:p>
          <a:p>
            <a:r>
              <a:rPr lang="es-CL" dirty="0"/>
              <a:t>Diapositiva </a:t>
            </a:r>
            <a:r>
              <a:rPr lang="es-CL" dirty="0" smtClean="0"/>
              <a:t>3: Objetivo del proyecto (señalar un objetivo general y al menos uno específico)</a:t>
            </a:r>
          </a:p>
          <a:p>
            <a:r>
              <a:rPr lang="es-CL" dirty="0"/>
              <a:t>	 </a:t>
            </a:r>
            <a:r>
              <a:rPr lang="es-CL" dirty="0" smtClean="0"/>
              <a:t>       Utilizar “Animaciones” para presentar los objetivos </a:t>
            </a:r>
          </a:p>
          <a:p>
            <a:r>
              <a:rPr lang="es-CL" dirty="0"/>
              <a:t>Diapositiva </a:t>
            </a:r>
            <a:r>
              <a:rPr lang="es-CL" dirty="0" smtClean="0"/>
              <a:t>4: Presentación de proyecto Desarrollo y explicación del proyecto</a:t>
            </a:r>
          </a:p>
          <a:p>
            <a:r>
              <a:rPr lang="es-CL" dirty="0"/>
              <a:t>	</a:t>
            </a:r>
            <a:r>
              <a:rPr lang="es-CL" dirty="0" smtClean="0"/>
              <a:t>        Insertar Imágenes y usar “animaciones” para presentar el proyecto</a:t>
            </a:r>
          </a:p>
          <a:p>
            <a:r>
              <a:rPr lang="es-CL" dirty="0" smtClean="0"/>
              <a:t>Diapositiva 5: Recursos Humanos </a:t>
            </a:r>
          </a:p>
          <a:p>
            <a:r>
              <a:rPr lang="es-CL" dirty="0" smtClean="0"/>
              <a:t>Diapositiva 6: </a:t>
            </a:r>
            <a:r>
              <a:rPr lang="es-CL" dirty="0"/>
              <a:t>C</a:t>
            </a:r>
            <a:r>
              <a:rPr lang="es-CL" dirty="0" smtClean="0"/>
              <a:t>osto y gastos </a:t>
            </a:r>
          </a:p>
          <a:p>
            <a:r>
              <a:rPr lang="es-CL" dirty="0" smtClean="0"/>
              <a:t>Diapositiva 7: anexos (tríptico) </a:t>
            </a:r>
          </a:p>
        </p:txBody>
      </p:sp>
      <p:sp>
        <p:nvSpPr>
          <p:cNvPr id="5" name="Rectángulo 4"/>
          <p:cNvSpPr/>
          <p:nvPr/>
        </p:nvSpPr>
        <p:spPr>
          <a:xfrm>
            <a:off x="538654" y="4597513"/>
            <a:ext cx="6096000" cy="1477328"/>
          </a:xfrm>
          <a:prstGeom prst="rect">
            <a:avLst/>
          </a:prstGeom>
        </p:spPr>
        <p:txBody>
          <a:bodyPr>
            <a:spAutoFit/>
          </a:bodyPr>
          <a:lstStyle/>
          <a:p>
            <a:r>
              <a:rPr lang="es-CL" dirty="0">
                <a:solidFill>
                  <a:srgbClr val="FF0000"/>
                </a:solidFill>
              </a:rPr>
              <a:t>Al final de la clase cada integrante del grupo debe enviar por mail su </a:t>
            </a:r>
            <a:r>
              <a:rPr lang="es-CL" dirty="0" err="1" smtClean="0">
                <a:solidFill>
                  <a:srgbClr val="FF0000"/>
                </a:solidFill>
              </a:rPr>
              <a:t>ppt</a:t>
            </a:r>
            <a:r>
              <a:rPr lang="es-CL" dirty="0" smtClean="0">
                <a:solidFill>
                  <a:srgbClr val="FF0000"/>
                </a:solidFill>
              </a:rPr>
              <a:t>.</a:t>
            </a:r>
            <a:endParaRPr lang="es-CL" dirty="0">
              <a:solidFill>
                <a:srgbClr val="FF0000"/>
              </a:solidFill>
            </a:endParaRPr>
          </a:p>
          <a:p>
            <a:endParaRPr lang="es-CL" dirty="0">
              <a:solidFill>
                <a:srgbClr val="FF0000"/>
              </a:solidFill>
            </a:endParaRPr>
          </a:p>
          <a:p>
            <a:r>
              <a:rPr lang="es-CL" dirty="0">
                <a:solidFill>
                  <a:srgbClr val="FF0000"/>
                </a:solidFill>
              </a:rPr>
              <a:t>NombreEstudiante_Actividad3.Docx</a:t>
            </a:r>
          </a:p>
          <a:p>
            <a:r>
              <a:rPr lang="es-CL" dirty="0">
                <a:solidFill>
                  <a:srgbClr val="FF0000"/>
                </a:solidFill>
              </a:rPr>
              <a:t>mail: </a:t>
            </a:r>
            <a:r>
              <a:rPr lang="es-CL" dirty="0" smtClean="0">
                <a:solidFill>
                  <a:srgbClr val="FF0000"/>
                </a:solidFill>
              </a:rPr>
              <a:t>mdazar@udla.cl</a:t>
            </a:r>
            <a:endParaRPr lang="es-CL" dirty="0">
              <a:solidFill>
                <a:srgbClr val="FF0000"/>
              </a:solidFill>
            </a:endParaRPr>
          </a:p>
        </p:txBody>
      </p:sp>
    </p:spTree>
    <p:extLst>
      <p:ext uri="{BB962C8B-B14F-4D97-AF65-F5344CB8AC3E}">
        <p14:creationId xmlns:p14="http://schemas.microsoft.com/office/powerpoint/2010/main" val="845248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a:t>Interfaz de Microsoft </a:t>
            </a:r>
            <a:r>
              <a:rPr lang="es-ES" b="1" dirty="0" smtClean="0"/>
              <a:t>PowerPoint</a:t>
            </a:r>
            <a:endParaRPr lang="es-ES" dirty="0"/>
          </a:p>
        </p:txBody>
      </p:sp>
      <p:sp>
        <p:nvSpPr>
          <p:cNvPr id="3" name="2 Marcador de contenido"/>
          <p:cNvSpPr>
            <a:spLocks noGrp="1"/>
          </p:cNvSpPr>
          <p:nvPr>
            <p:ph idx="1"/>
          </p:nvPr>
        </p:nvSpPr>
        <p:spPr/>
        <p:txBody>
          <a:bodyPr/>
          <a:lstStyle/>
          <a:p>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672" y="1851283"/>
            <a:ext cx="6202288" cy="4509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121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Botones de Vistas</a:t>
            </a:r>
            <a:endParaRPr lang="es-ES" dirty="0"/>
          </a:p>
        </p:txBody>
      </p:sp>
      <p:sp>
        <p:nvSpPr>
          <p:cNvPr id="3" name="2 Marcador de contenido"/>
          <p:cNvSpPr>
            <a:spLocks noGrp="1"/>
          </p:cNvSpPr>
          <p:nvPr>
            <p:ph idx="1"/>
          </p:nvPr>
        </p:nvSpPr>
        <p:spPr/>
        <p:txBody>
          <a:bodyPr/>
          <a:lstStyle/>
          <a:p>
            <a:pPr algn="just"/>
            <a:r>
              <a:rPr lang="es-ES" dirty="0"/>
              <a:t>PowerPoint posee distintas vistas para ayudarle a crear presentaciones en forma más eficiente.</a:t>
            </a:r>
          </a:p>
          <a:p>
            <a:pPr algn="just"/>
            <a:r>
              <a:rPr lang="es-ES" dirty="0"/>
              <a:t>Las vistas que utilizará con más frecuencia son la vista Normal y la vista Clasificador de diapositivas. Para pasar de una vista a otra de una forma rápida y sencilla, simplemente debe hacer clic en los botones que se encuentran en la parte inferior derecha de la ventana de PowerPoint.</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467991" y="4653136"/>
            <a:ext cx="730567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1511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545" y="1588151"/>
            <a:ext cx="7687727" cy="4896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9123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La ficha Esquema</a:t>
            </a:r>
            <a:endParaRPr lang="es-ES" dirty="0"/>
          </a:p>
        </p:txBody>
      </p:sp>
      <p:sp>
        <p:nvSpPr>
          <p:cNvPr id="3" name="2 Marcador de contenido"/>
          <p:cNvSpPr>
            <a:spLocks noGrp="1"/>
          </p:cNvSpPr>
          <p:nvPr>
            <p:ph idx="1"/>
          </p:nvPr>
        </p:nvSpPr>
        <p:spPr/>
        <p:txBody>
          <a:bodyPr/>
          <a:lstStyle/>
          <a:p>
            <a:r>
              <a:rPr lang="es-ES" dirty="0"/>
              <a:t>La ficha </a:t>
            </a:r>
            <a:r>
              <a:rPr lang="es-ES" b="1" dirty="0"/>
              <a:t>Esquema </a:t>
            </a:r>
            <a:r>
              <a:rPr lang="es-ES" dirty="0"/>
              <a:t>se utiliza para organizar y desarrollar el contenido de la presentación. Se ubica al lado izquierdo de la pantalla.</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7768" y="2708920"/>
            <a:ext cx="5986264" cy="3541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7608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Las vistas en PowerPoint</a:t>
            </a:r>
            <a:endParaRPr lang="es-ES" dirty="0"/>
          </a:p>
        </p:txBody>
      </p:sp>
      <p:sp>
        <p:nvSpPr>
          <p:cNvPr id="3" name="2 Marcador de contenido"/>
          <p:cNvSpPr>
            <a:spLocks noGrp="1"/>
          </p:cNvSpPr>
          <p:nvPr>
            <p:ph idx="1"/>
          </p:nvPr>
        </p:nvSpPr>
        <p:spPr/>
        <p:txBody>
          <a:bodyPr/>
          <a:lstStyle/>
          <a:p>
            <a:r>
              <a:rPr lang="es-ES" dirty="0"/>
              <a:t>Tal como Microsoft Word en relación con los documentos, PowerPoint permite apreciar las diapositivas mediante varias vistas distintas.</a:t>
            </a:r>
          </a:p>
          <a:p>
            <a:r>
              <a:rPr lang="es-ES" b="1" dirty="0"/>
              <a:t>a. Vista Normal</a:t>
            </a:r>
          </a:p>
          <a:p>
            <a:r>
              <a:rPr lang="es-ES" b="1" dirty="0"/>
              <a:t>Vista Clasificador de Diapositivas</a:t>
            </a:r>
          </a:p>
          <a:p>
            <a:r>
              <a:rPr lang="es-ES" b="1" dirty="0"/>
              <a:t>Vista Presentación con Diapositivas</a:t>
            </a:r>
            <a:endParaRPr lang="es-E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0096" y="3212976"/>
            <a:ext cx="3171248" cy="1885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576" y="4437112"/>
            <a:ext cx="19431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9533" y="4583824"/>
            <a:ext cx="2581275"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3592" y="5019311"/>
            <a:ext cx="114300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147165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906</TotalTime>
  <Words>774</Words>
  <Application>Microsoft Office PowerPoint</Application>
  <PresentationFormat>Panorámica</PresentationFormat>
  <Paragraphs>100</Paragraphs>
  <Slides>20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20</vt:i4>
      </vt:variant>
    </vt:vector>
  </HeadingPairs>
  <TitlesOfParts>
    <vt:vector size="25" baseType="lpstr">
      <vt:lpstr>Arial</vt:lpstr>
      <vt:lpstr>Calibri</vt:lpstr>
      <vt:lpstr>Calibri Light</vt:lpstr>
      <vt:lpstr>Wingdings</vt:lpstr>
      <vt:lpstr>Tema de Office</vt:lpstr>
      <vt:lpstr>Presentación de PowerPoint</vt:lpstr>
      <vt:lpstr>Presentación de PowerPoint</vt:lpstr>
      <vt:lpstr>Programación de clases  </vt:lpstr>
      <vt:lpstr>Presentación de PowerPoint</vt:lpstr>
      <vt:lpstr>Interfaz de Microsoft PowerPoint</vt:lpstr>
      <vt:lpstr>Botones de Vistas</vt:lpstr>
      <vt:lpstr>Presentación de PowerPoint</vt:lpstr>
      <vt:lpstr>La ficha Esquema</vt:lpstr>
      <vt:lpstr>Las vistas en PowerPoint</vt:lpstr>
      <vt:lpstr>Elementos de las diapositivas </vt:lpstr>
      <vt:lpstr>Diseño de la presentación</vt:lpstr>
      <vt:lpstr>Plantillas de diseño</vt:lpstr>
      <vt:lpstr>Animación y transición</vt:lpstr>
      <vt:lpstr>animación</vt:lpstr>
      <vt:lpstr>Transición</vt:lpstr>
      <vt:lpstr>Transición de diapositivas</vt:lpstr>
      <vt:lpstr>Inserción de películas y sonidos</vt:lpstr>
      <vt:lpstr>Configuración de la acción</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 Alicia Pica Miranda</dc:creator>
  <cp:lastModifiedBy>Mauricio Daza Rodenas</cp:lastModifiedBy>
  <cp:revision>68</cp:revision>
  <cp:lastPrinted>2018-03-09T21:41:17Z</cp:lastPrinted>
  <dcterms:created xsi:type="dcterms:W3CDTF">2018-03-09T15:33:17Z</dcterms:created>
  <dcterms:modified xsi:type="dcterms:W3CDTF">2018-04-04T11:25:02Z</dcterms:modified>
</cp:coreProperties>
</file>